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</p:sldIdLst>
  <p:sldSz cy="5143500" cx="9144000"/>
  <p:notesSz cx="6858000" cy="9144000"/>
  <p:embeddedFontLst>
    <p:embeddedFont>
      <p:font typeface="Anton"/>
      <p:regular r:id="rId53"/>
    </p:embeddedFont>
    <p:embeddedFont>
      <p:font typeface="Lato"/>
      <p:regular r:id="rId54"/>
      <p:bold r:id="rId55"/>
      <p:italic r:id="rId56"/>
      <p:boldItalic r:id="rId57"/>
    </p:embeddedFont>
    <p:embeddedFont>
      <p:font typeface="Didact Gothic"/>
      <p:regular r:id="rId58"/>
    </p:embeddedFont>
    <p:embeddedFont>
      <p:font typeface="Helvetica Neue"/>
      <p:regular r:id="rId59"/>
      <p:bold r:id="rId60"/>
      <p:italic r:id="rId61"/>
      <p:boldItalic r:id="rId62"/>
    </p:embeddedFont>
    <p:embeddedFont>
      <p:font typeface="Helvetica Neue Light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904E31A-F157-4D14-8F05-9DB8133688C5}">
  <a:tblStyle styleId="{5904E31A-F157-4D14-8F05-9DB8133688C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HelveticaNeue-boldItalic.fntdata"/><Relationship Id="rId61" Type="http://schemas.openxmlformats.org/officeDocument/2006/relationships/font" Target="fonts/HelveticaNeue-italic.fntdata"/><Relationship Id="rId20" Type="http://schemas.openxmlformats.org/officeDocument/2006/relationships/slide" Target="slides/slide14.xml"/><Relationship Id="rId64" Type="http://schemas.openxmlformats.org/officeDocument/2006/relationships/font" Target="fonts/HelveticaNeueLight-bold.fntdata"/><Relationship Id="rId63" Type="http://schemas.openxmlformats.org/officeDocument/2006/relationships/font" Target="fonts/HelveticaNeueLight-regular.fntdata"/><Relationship Id="rId22" Type="http://schemas.openxmlformats.org/officeDocument/2006/relationships/slide" Target="slides/slide16.xml"/><Relationship Id="rId66" Type="http://schemas.openxmlformats.org/officeDocument/2006/relationships/font" Target="fonts/HelveticaNeueLight-boldItalic.fntdata"/><Relationship Id="rId21" Type="http://schemas.openxmlformats.org/officeDocument/2006/relationships/slide" Target="slides/slide15.xml"/><Relationship Id="rId65" Type="http://schemas.openxmlformats.org/officeDocument/2006/relationships/font" Target="fonts/HelveticaNeueLight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HelveticaNeue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Anton-regular.fntdata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Lato-bold.fntdata"/><Relationship Id="rId10" Type="http://schemas.openxmlformats.org/officeDocument/2006/relationships/slide" Target="slides/slide4.xml"/><Relationship Id="rId54" Type="http://schemas.openxmlformats.org/officeDocument/2006/relationships/font" Target="fonts/Lato-regular.fntdata"/><Relationship Id="rId13" Type="http://schemas.openxmlformats.org/officeDocument/2006/relationships/slide" Target="slides/slide7.xml"/><Relationship Id="rId57" Type="http://schemas.openxmlformats.org/officeDocument/2006/relationships/font" Target="fonts/Lato-boldItalic.fntdata"/><Relationship Id="rId12" Type="http://schemas.openxmlformats.org/officeDocument/2006/relationships/slide" Target="slides/slide6.xml"/><Relationship Id="rId56" Type="http://schemas.openxmlformats.org/officeDocument/2006/relationships/font" Target="fonts/Lato-italic.fntdata"/><Relationship Id="rId15" Type="http://schemas.openxmlformats.org/officeDocument/2006/relationships/slide" Target="slides/slide9.xml"/><Relationship Id="rId59" Type="http://schemas.openxmlformats.org/officeDocument/2006/relationships/font" Target="fonts/HelveticaNeue-regular.fntdata"/><Relationship Id="rId14" Type="http://schemas.openxmlformats.org/officeDocument/2006/relationships/slide" Target="slides/slide8.xml"/><Relationship Id="rId58" Type="http://schemas.openxmlformats.org/officeDocument/2006/relationships/font" Target="fonts/DidactGothic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efed2a76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gefed2a76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Colocar todas las clases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fed2a768a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efed2a768a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Si un estudiante no está pudiendo seguir la clase, es recomendable pedirle que comparta pantalla y el profesor puede guiar en vivo al estudiante ayudando a resolver el error.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fed2a768a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fed2a768a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El circuito de trabajo con los preprocesadores de CSS está formado por 2 pasos. En primer lugar se crean los estilos utilizando la sintaxis del preprocesador, en el segundo paso se compila el archivo para generar el CSS definitivo.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El objetivo de los preprocesadores es el de disponer de un código mas limpio y mas sencillo de mantener y editar.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fed2a768a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fed2a768a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fed2a768a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efed2a768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efed2a768a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efed2a768a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fed2a768a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efed2a768a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fed2a768a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efed2a768a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fed2a768a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fed2a768a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fed2a768a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efed2a768a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¿Por qué?  Porque HTML no lee SASS, lee CSS. Necesitamos compilar este archivo SASS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Se recomienda mostrar la consola en vivo.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efed2a768a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efed2a768a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Usar para slides de texto con gráfico de etapas/pasos.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efed2a768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gefed2a768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fed2a768a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efed2a768a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Usar para slides de texto con gráfico de etapas/pasos.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efed2a768a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efed2a768a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efed2a768a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efed2a768a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highlight>
                  <a:srgbClr val="FEFEFE"/>
                </a:highlight>
                <a:latin typeface="Didact Gothic"/>
                <a:ea typeface="Didact Gothic"/>
                <a:cs typeface="Didact Gothic"/>
                <a:sym typeface="Didact Gothic"/>
              </a:rPr>
              <a:t>Lo que indicamos en “build-css” es donde encontrará el documento SCSS de entrada y donde depositara el documento CSS de salida. Lo que indica “watch-css” es donde vamos a permanecer observando los cambios sobre la última acción de compilación. </a:t>
            </a:r>
            <a:endParaRPr sz="1200">
              <a:solidFill>
                <a:schemeClr val="dk1"/>
              </a:solidFill>
              <a:highlight>
                <a:srgbClr val="FEFEFE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EFEFE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highlight>
                  <a:srgbClr val="FEFEFE"/>
                </a:highlight>
                <a:latin typeface="Didact Gothic"/>
                <a:ea typeface="Didact Gothic"/>
                <a:cs typeface="Didact Gothic"/>
                <a:sym typeface="Didact Gothic"/>
              </a:rPr>
              <a:t>Entonces </a:t>
            </a:r>
            <a:r>
              <a:rPr b="1" lang="es" sz="1200">
                <a:solidFill>
                  <a:schemeClr val="dk1"/>
                </a:solidFill>
                <a:highlight>
                  <a:srgbClr val="FEFEFE"/>
                </a:highlight>
                <a:latin typeface="Didact Gothic"/>
                <a:ea typeface="Didact Gothic"/>
                <a:cs typeface="Didact Gothic"/>
                <a:sym typeface="Didact Gothic"/>
              </a:rPr>
              <a:t>cuando ejecutamos este script vigilará cada </a:t>
            </a:r>
            <a:r>
              <a:rPr b="1" lang="es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archivo el archivo scss </a:t>
            </a:r>
            <a:r>
              <a:rPr lang="es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indicado</a:t>
            </a:r>
            <a:r>
              <a:rPr lang="es" sz="1200">
                <a:solidFill>
                  <a:schemeClr val="dk1"/>
                </a:solidFill>
                <a:highlight>
                  <a:srgbClr val="FEFEFE"/>
                </a:highlight>
                <a:latin typeface="Didact Gothic"/>
                <a:ea typeface="Didact Gothic"/>
                <a:cs typeface="Didact Gothic"/>
                <a:sym typeface="Didact Gothic"/>
              </a:rPr>
              <a:t>, luego guarda el css compilado e</a:t>
            </a:r>
            <a:r>
              <a:rPr lang="es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n el directorio css/ cada vez que cambiamos un archivo scss.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efed2a768a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efed2a768a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efed2a768a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efed2a768a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efed2a768a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efed2a768a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efed2a768a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efed2a768a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efed2a768a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efed2a768a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efed2a768a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efed2a768a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efed2a768a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efed2a768a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efed2a768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gefed2a768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Obligatoria siempre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efed2a768a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gefed2a768a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efed2a768a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efed2a768a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efed2a768a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efed2a768a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efed2a768a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efed2a768a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efed2a768a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efed2a768a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efed2a768a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efed2a768a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09b4f78a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g109b4f78a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09b4f78ab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09b4f78ab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Cuando el curso cuenta con FAQs corresponde esta slide de “Preguntas”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efed2a768a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gefed2a768a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efed2a768a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efed2a768a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fed2a768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gefed2a768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efed2a768a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gefed2a768a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efed2a768a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gefed2a768a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Usar para desafíos entregables. Editar el número con el número de desafío correspondiente..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efed2a768a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gefed2a768a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Desarrollo de un desafío entregable 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efed2a768a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gefed2a768a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Obligatoria. Se sugiere ubicar al finalizar la explicación de algún tema, para abrir formalmente el espacio de preguntas y ordenar la interacción.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efed2a768a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gefed2a768a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Obligatoria siempre. En caso de cerrar con el “mapa de conceptos” se puede dejar solo “muchas gracias”. Completar el resumen con palabras claves de lo visto.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efed2a768a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gefed2a768a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efed2a768a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efed2a768a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fed2a768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gefed2a768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fed2a768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efed2a768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fed2a768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efed2a768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Se puede usar para comenzar o finalizar la clase, según sea más conveniente. La información de este slide es de relleno.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/>
              <a:t>Recurso: Mapa de conceptos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Muestra rápidamente los contenidos de la clase y cómo se relacionan. Ayuda a los estudiantes a evitar “perderse” durante la clase, al avanzar en un sentido lineal una diapositiva tras otra. El ejemplo pertenece a la primera clase del curso UX/UI.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/>
              <a:t>Sugerencia</a:t>
            </a:r>
            <a:r>
              <a:rPr lang="es"/>
              <a:t>: </a:t>
            </a:r>
            <a:br>
              <a:rPr lang="es"/>
            </a:br>
            <a:r>
              <a:rPr lang="es"/>
              <a:t>-También se pueden mostrar con un menor énfasis o colores apagados, aquellos contenidos de clases anteriores y que se vinculen con la actual.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-Resaltar con color los temas que se abordan en la clase.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fed2a768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efed2a768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fed2a768a_0_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efed2a768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OBJECT_1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ctrTitle"/>
          </p:nvPr>
        </p:nvSpPr>
        <p:spPr>
          <a:xfrm>
            <a:off x="1513682" y="2730701"/>
            <a:ext cx="6116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1" sz="4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1513682" y="2730701"/>
            <a:ext cx="6116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b="0" i="1" sz="4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7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25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rive.google.com/file/d/1N-iBgcmBeW0JPOgG2fpcZYI7Jl5booHv/view?usp=sharing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hyperlink" Target="https://plataforma.coderhouse.com/video-tutoriales" TargetMode="External"/><Relationship Id="rId5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image" Target="../media/image34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Relationship Id="rId4" Type="http://schemas.openxmlformats.org/officeDocument/2006/relationships/image" Target="../media/image3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Relationship Id="rId4" Type="http://schemas.openxmlformats.org/officeDocument/2006/relationships/image" Target="../media/image37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Relationship Id="rId4" Type="http://schemas.openxmlformats.org/officeDocument/2006/relationships/hyperlink" Target="https://desarrolloweb.com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Relationship Id="rId4" Type="http://schemas.openxmlformats.org/officeDocument/2006/relationships/hyperlink" Target="https://medium.com/@ger86/c%C3%B3mo-organizar-los-archivos-sass-de-tu-proyecto-c8b02242d95" TargetMode="External"/><Relationship Id="rId5" Type="http://schemas.openxmlformats.org/officeDocument/2006/relationships/image" Target="../media/image39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Relationship Id="rId4" Type="http://schemas.openxmlformats.org/officeDocument/2006/relationships/hyperlink" Target="https://view.genial.ly/61a7993f3ef3cf0dac4e4b9c/interactive-content-faqs-desarrollo-web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.png"/><Relationship Id="rId4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.png"/><Relationship Id="rId4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png"/><Relationship Id="rId4" Type="http://schemas.openxmlformats.org/officeDocument/2006/relationships/image" Target="../media/image4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18.png"/><Relationship Id="rId7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ocs.google.com/document/d/1ExCszUFAno3Yc7TOc9O_F83wTJ3gLqoo-ktQSkmtRzg/edit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17.png"/><Relationship Id="rId6" Type="http://schemas.openxmlformats.org/officeDocument/2006/relationships/image" Target="../media/image2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RECUERDA PONER A GRABAR LA CLASE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4" name="Google Shape;6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5950" y="3210488"/>
            <a:ext cx="892100" cy="7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PREPROCESADORES CSS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5"/>
          <p:cNvSpPr txBox="1"/>
          <p:nvPr/>
        </p:nvSpPr>
        <p:spPr>
          <a:xfrm>
            <a:off x="699250" y="1618950"/>
            <a:ext cx="7801200" cy="24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 Es un preprocesador de CSS que te permite escribir un código, el cual luego se transforma (compila) en un archivo de CSS puro. </a:t>
            </a:r>
            <a:endParaRPr sz="21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👐 Esto genera un código más limpio y sencillo de mantener y editar, a través de una estructura ordenada, usando un lenguaje de estilos.</a:t>
            </a:r>
            <a:endParaRPr sz="21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6" name="Google Shape;186;p25"/>
          <p:cNvSpPr txBox="1"/>
          <p:nvPr/>
        </p:nvSpPr>
        <p:spPr>
          <a:xfrm>
            <a:off x="3205875" y="646975"/>
            <a:ext cx="47769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¿QUÉ ES SASS?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6"/>
          <p:cNvSpPr txBox="1"/>
          <p:nvPr/>
        </p:nvSpPr>
        <p:spPr>
          <a:xfrm>
            <a:off x="643801" y="26267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SASS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93" name="Google Shape;193;p26"/>
          <p:cNvSpPr txBox="1"/>
          <p:nvPr/>
        </p:nvSpPr>
        <p:spPr>
          <a:xfrm>
            <a:off x="643800" y="1310050"/>
            <a:ext cx="7856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dk1"/>
                </a:solidFill>
                <a:highlight>
                  <a:srgbClr val="FEFEFE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Sass significa </a:t>
            </a:r>
            <a:r>
              <a:rPr b="1" lang="es" sz="2000">
                <a:solidFill>
                  <a:schemeClr val="dk1"/>
                </a:solidFill>
                <a:highlight>
                  <a:srgbClr val="FEFEFE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“Syntactically Awesome Stylesheets”</a:t>
            </a:r>
            <a:r>
              <a:rPr lang="es" sz="2000">
                <a:solidFill>
                  <a:schemeClr val="dk1"/>
                </a:solidFill>
                <a:highlight>
                  <a:srgbClr val="FEFEFE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Permite crear hojas de estilos estructuradas, limpias y fáciles de mantener.</a:t>
            </a:r>
            <a:endParaRPr sz="2000">
              <a:solidFill>
                <a:schemeClr val="dk1"/>
              </a:solidFill>
              <a:highlight>
                <a:srgbClr val="FEFEFE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dk1"/>
                </a:solidFill>
                <a:highlight>
                  <a:srgbClr val="FEFEFE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SASS podrás escribir hojas de estilo que te ayudarán a generar ficheros </a:t>
            </a:r>
            <a:r>
              <a:rPr lang="es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CSS más optimizados</a:t>
            </a:r>
            <a:r>
              <a:rPr lang="es" sz="2000">
                <a:solidFill>
                  <a:schemeClr val="dk1"/>
                </a:solidFill>
                <a:highlight>
                  <a:srgbClr val="FEFEFE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incorporando mayor contenido semántico. </a:t>
            </a:r>
            <a:endParaRPr sz="2000">
              <a:solidFill>
                <a:schemeClr val="dk1"/>
              </a:solidFill>
              <a:highlight>
                <a:srgbClr val="FEFEFE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dk1"/>
                </a:solidFill>
                <a:highlight>
                  <a:srgbClr val="FEFEFE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Esto permite utilizar funcionalidades que normalmente encontrarías en lenguajes de programación tradicionales, como el uso de variables, creación de funciones, etcétera.</a:t>
            </a:r>
            <a:endParaRPr sz="2000">
              <a:solidFill>
                <a:schemeClr val="dk1"/>
              </a:solidFill>
              <a:highlight>
                <a:srgbClr val="FEFEFE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7"/>
          <p:cNvSpPr txBox="1"/>
          <p:nvPr/>
        </p:nvSpPr>
        <p:spPr>
          <a:xfrm>
            <a:off x="643800" y="1517875"/>
            <a:ext cx="7856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dk1"/>
                </a:solidFill>
                <a:highlight>
                  <a:srgbClr val="FEFEFE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Normalmente, crear una hoja de estilos es relativamente sencillo. Lo malo es cuando el proyecto va creciendo en tamaño: su CSS puede terminar siendo muy extenso.</a:t>
            </a:r>
            <a:endParaRPr sz="2000">
              <a:solidFill>
                <a:schemeClr val="dk1"/>
              </a:solidFill>
              <a:highlight>
                <a:srgbClr val="FEFEFE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SASS permite una sintaxis más simple y elegante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s" sz="2000">
                <a:solidFill>
                  <a:schemeClr val="dk1"/>
                </a:solidFill>
                <a:highlight>
                  <a:srgbClr val="FEFEFE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implementando además bastantes características extra, para hacer más manejable tu hoja de estilos.</a:t>
            </a:r>
            <a:endParaRPr sz="2000">
              <a:solidFill>
                <a:schemeClr val="dk1"/>
              </a:solidFill>
              <a:highlight>
                <a:srgbClr val="FEFEFE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EFEFE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00" name="Google Shape;200;p27"/>
          <p:cNvSpPr txBox="1"/>
          <p:nvPr/>
        </p:nvSpPr>
        <p:spPr>
          <a:xfrm>
            <a:off x="643801" y="26267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SASS: ¿POR QUÉ ES ÚTIL?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8"/>
          <p:cNvSpPr txBox="1"/>
          <p:nvPr/>
        </p:nvSpPr>
        <p:spPr>
          <a:xfrm>
            <a:off x="643800" y="1418550"/>
            <a:ext cx="7856400" cy="31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dk1"/>
                </a:solidFill>
                <a:highlight>
                  <a:srgbClr val="FEFEFE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Sass cuentas con dos diferentes tipos de sintaxis: </a:t>
            </a:r>
            <a:r>
              <a:rPr b="1" lang="es" sz="2000">
                <a:solidFill>
                  <a:schemeClr val="dk1"/>
                </a:solidFill>
                <a:highlight>
                  <a:srgbClr val="FEFEFE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SCSS y SASS</a:t>
            </a:r>
            <a:r>
              <a:rPr lang="es" sz="2000">
                <a:solidFill>
                  <a:schemeClr val="dk1"/>
                </a:solidFill>
                <a:highlight>
                  <a:srgbClr val="FEFEFE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La primera y más popular, es conocida como SCSS (</a:t>
            </a:r>
            <a:r>
              <a:rPr i="1" lang="es" sz="2000">
                <a:solidFill>
                  <a:schemeClr val="dk1"/>
                </a:solidFill>
                <a:highlight>
                  <a:srgbClr val="FEFEFE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Sassy CSS</a:t>
            </a:r>
            <a:r>
              <a:rPr lang="es" sz="2000">
                <a:solidFill>
                  <a:schemeClr val="dk1"/>
                </a:solidFill>
                <a:highlight>
                  <a:srgbClr val="FEFEFE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). 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</a:t>
            </a:r>
            <a:r>
              <a:rPr lang="es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muy similar a la sintaxis nativa de CSS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tanto así que te permite </a:t>
            </a:r>
            <a:r>
              <a:rPr lang="es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importar hojas de estilos CSS (copiar y pegar) directamente en un archivo SCSS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y obtener un </a:t>
            </a:r>
            <a:r>
              <a:rPr lang="es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resultado válido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dk1"/>
                </a:solidFill>
                <a:highlight>
                  <a:srgbClr val="FEFEFE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utilizarla, sólo debes crear un archivo con terminación .scss de la siguiente manera:</a:t>
            </a:r>
            <a:r>
              <a:rPr i="1" lang="es" sz="2000">
                <a:solidFill>
                  <a:schemeClr val="dk1"/>
                </a:solidFill>
                <a:highlight>
                  <a:srgbClr val="FEFEFE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archivo.scss</a:t>
            </a:r>
            <a:endParaRPr sz="2000">
              <a:solidFill>
                <a:schemeClr val="dk1"/>
              </a:solidFill>
              <a:highlight>
                <a:srgbClr val="FEFEFE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7" name="Google Shape;207;p28"/>
          <p:cNvSpPr txBox="1"/>
          <p:nvPr/>
        </p:nvSpPr>
        <p:spPr>
          <a:xfrm>
            <a:off x="643801" y="26267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SASS: SINTAXIS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9"/>
          <p:cNvSpPr txBox="1"/>
          <p:nvPr/>
        </p:nvSpPr>
        <p:spPr>
          <a:xfrm>
            <a:off x="0" y="1418550"/>
            <a:ext cx="9144000" cy="795900"/>
          </a:xfrm>
          <a:prstGeom prst="rect">
            <a:avLst/>
          </a:prstGeom>
          <a:solidFill>
            <a:srgbClr val="A6FFC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¿Crees que es válido el siguiente CSS dentro de un SCSS?  </a:t>
            </a:r>
            <a:r>
              <a:rPr lang="es" sz="4000">
                <a:latin typeface="Helvetica Neue Light"/>
                <a:ea typeface="Helvetica Neue Light"/>
                <a:cs typeface="Helvetica Neue Light"/>
                <a:sym typeface="Helvetica Neue Light"/>
              </a:rPr>
              <a:t>🤔</a:t>
            </a:r>
            <a:endParaRPr sz="4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4" name="Google Shape;214;p29"/>
          <p:cNvSpPr txBox="1"/>
          <p:nvPr/>
        </p:nvSpPr>
        <p:spPr>
          <a:xfrm>
            <a:off x="1096200" y="2420275"/>
            <a:ext cx="3475800" cy="2159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3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 sz="13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lang="e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13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100px</a:t>
            </a:r>
            <a:r>
              <a:rPr lang="e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 sz="13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e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13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100px</a:t>
            </a:r>
            <a:r>
              <a:rPr lang="e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 sz="13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background-color</a:t>
            </a:r>
            <a:r>
              <a:rPr lang="e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1300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red</a:t>
            </a:r>
            <a:r>
              <a:rPr lang="e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 sz="13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13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15px</a:t>
            </a:r>
            <a:r>
              <a:rPr lang="e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3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D7BA7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5" name="Google Shape;215;p29"/>
          <p:cNvSpPr txBox="1"/>
          <p:nvPr/>
        </p:nvSpPr>
        <p:spPr>
          <a:xfrm>
            <a:off x="4985575" y="2420275"/>
            <a:ext cx="3475800" cy="2159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3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3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 sz="13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font-size</a:t>
            </a:r>
            <a:r>
              <a:rPr lang="e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13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20px</a:t>
            </a:r>
            <a:r>
              <a:rPr lang="e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 sz="13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1300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white</a:t>
            </a:r>
            <a:r>
              <a:rPr lang="e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 sz="13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font-family</a:t>
            </a:r>
            <a:r>
              <a:rPr lang="e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1300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Arial</a:t>
            </a:r>
            <a:r>
              <a:rPr lang="e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1300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sans-serif</a:t>
            </a:r>
            <a:r>
              <a:rPr lang="e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3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D7BA7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6" name="Google Shape;216;p29"/>
          <p:cNvSpPr txBox="1"/>
          <p:nvPr/>
        </p:nvSpPr>
        <p:spPr>
          <a:xfrm>
            <a:off x="643801" y="26267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SASS: SINTAXIS</a:t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0"/>
          <p:cNvSpPr/>
          <p:nvPr/>
        </p:nvSpPr>
        <p:spPr>
          <a:xfrm>
            <a:off x="956600" y="1813950"/>
            <a:ext cx="1880700" cy="1880700"/>
          </a:xfrm>
          <a:prstGeom prst="ellipse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0"/>
          <p:cNvSpPr txBox="1"/>
          <p:nvPr/>
        </p:nvSpPr>
        <p:spPr>
          <a:xfrm>
            <a:off x="1361600" y="2235650"/>
            <a:ext cx="10707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latin typeface="Helvetica Neue"/>
                <a:ea typeface="Helvetica Neue"/>
                <a:cs typeface="Helvetica Neue"/>
                <a:sym typeface="Helvetica Neue"/>
              </a:rPr>
              <a:t>SI</a:t>
            </a:r>
            <a:endParaRPr b="1" sz="6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4" name="Google Shape;224;p30"/>
          <p:cNvSpPr txBox="1"/>
          <p:nvPr/>
        </p:nvSpPr>
        <p:spPr>
          <a:xfrm>
            <a:off x="643801" y="26267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SASS: SINTAXIS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25" name="Google Shape;22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8675" y="1497201"/>
            <a:ext cx="4645300" cy="265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1"/>
          <p:cNvSpPr txBox="1"/>
          <p:nvPr/>
        </p:nvSpPr>
        <p:spPr>
          <a:xfrm>
            <a:off x="326875" y="1564150"/>
            <a:ext cx="45090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Entonces, ¿cómo se escribe el SCSS? </a:t>
            </a:r>
            <a:br>
              <a:rPr lang="es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¿igual que el CSS?</a:t>
            </a:r>
            <a:b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</a:b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Si bien es válido el CSS tal como lo escribimos, podemos ir de a poco agregando la sintaxis SCSS.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Siguiendo el ejemplo anterior, podría quedar de la siguiente forma.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¿Notas la diferencia sutil? 👀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2" name="Google Shape;232;p31"/>
          <p:cNvSpPr txBox="1"/>
          <p:nvPr/>
        </p:nvSpPr>
        <p:spPr>
          <a:xfrm>
            <a:off x="5174125" y="1564150"/>
            <a:ext cx="3580200" cy="3025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5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s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 sz="115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lang="es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115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100px</a:t>
            </a:r>
            <a:r>
              <a:rPr lang="es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 sz="115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es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115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100px</a:t>
            </a:r>
            <a:r>
              <a:rPr lang="es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 sz="115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background-color</a:t>
            </a:r>
            <a:r>
              <a:rPr lang="es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1150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red</a:t>
            </a:r>
            <a:r>
              <a:rPr lang="es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 sz="115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s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115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15px</a:t>
            </a:r>
            <a:r>
              <a:rPr lang="es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 sz="115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s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s" sz="115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font-size</a:t>
            </a:r>
            <a:r>
              <a:rPr lang="es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115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20px</a:t>
            </a:r>
            <a:r>
              <a:rPr lang="es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s" sz="115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s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1150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white</a:t>
            </a:r>
            <a:r>
              <a:rPr lang="es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s" sz="115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font-family</a:t>
            </a:r>
            <a:r>
              <a:rPr lang="es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1150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Arial</a:t>
            </a:r>
            <a:r>
              <a:rPr lang="es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1150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sans-serif</a:t>
            </a:r>
            <a:r>
              <a:rPr lang="es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3" name="Google Shape;233;p31"/>
          <p:cNvSpPr txBox="1"/>
          <p:nvPr/>
        </p:nvSpPr>
        <p:spPr>
          <a:xfrm>
            <a:off x="643801" y="26267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SASS: SINTAXIS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INSTALACIÓN DEL </a:t>
            </a:r>
            <a:r>
              <a:rPr i="1" lang="es" sz="3600" u="sng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3"/>
              </a:rPr>
              <a:t>NODEJS</a:t>
            </a:r>
            <a:r>
              <a:rPr i="1" lang="es" sz="3600">
                <a:latin typeface="Anton"/>
                <a:ea typeface="Anton"/>
                <a:cs typeface="Anton"/>
                <a:sym typeface="Anton"/>
              </a:rPr>
              <a:t> Y EL NPM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39" name="Google Shape;239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20275" y="228143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5" name="Google Shape;245;p33"/>
          <p:cNvCxnSpPr/>
          <p:nvPr/>
        </p:nvCxnSpPr>
        <p:spPr>
          <a:xfrm>
            <a:off x="3541600" y="2451650"/>
            <a:ext cx="4787400" cy="9600"/>
          </a:xfrm>
          <a:prstGeom prst="straightConnector1">
            <a:avLst/>
          </a:prstGeom>
          <a:noFill/>
          <a:ln cap="flat" cmpd="sng" w="28575">
            <a:solidFill>
              <a:srgbClr val="EF89D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6" name="Google Shape;246;p33"/>
          <p:cNvCxnSpPr/>
          <p:nvPr/>
        </p:nvCxnSpPr>
        <p:spPr>
          <a:xfrm>
            <a:off x="1175425" y="2451650"/>
            <a:ext cx="4787400" cy="9600"/>
          </a:xfrm>
          <a:prstGeom prst="straightConnector1">
            <a:avLst/>
          </a:prstGeom>
          <a:noFill/>
          <a:ln cap="flat" cmpd="sng" w="28575">
            <a:solidFill>
              <a:srgbClr val="EF89D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7" name="Google Shape;247;p33"/>
          <p:cNvSpPr/>
          <p:nvPr/>
        </p:nvSpPr>
        <p:spPr>
          <a:xfrm>
            <a:off x="3065505" y="2195425"/>
            <a:ext cx="614100" cy="614100"/>
          </a:xfrm>
          <a:prstGeom prst="ellipse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3"/>
          <p:cNvSpPr/>
          <p:nvPr/>
        </p:nvSpPr>
        <p:spPr>
          <a:xfrm>
            <a:off x="5628259" y="2195425"/>
            <a:ext cx="614100" cy="614100"/>
          </a:xfrm>
          <a:prstGeom prst="ellipse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3"/>
          <p:cNvSpPr txBox="1"/>
          <p:nvPr/>
        </p:nvSpPr>
        <p:spPr>
          <a:xfrm>
            <a:off x="-58850" y="3071050"/>
            <a:ext cx="1815600" cy="10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Instala </a:t>
            </a:r>
            <a:r>
              <a:rPr b="1" lang="es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nodejs</a:t>
            </a: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0" name="Google Shape;250;p33"/>
          <p:cNvSpPr txBox="1"/>
          <p:nvPr/>
        </p:nvSpPr>
        <p:spPr>
          <a:xfrm>
            <a:off x="2656300" y="3071050"/>
            <a:ext cx="1432500" cy="10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Instala </a:t>
            </a:r>
            <a:r>
              <a:rPr b="1" lang="es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npm</a:t>
            </a: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1" name="Google Shape;251;p33"/>
          <p:cNvSpPr txBox="1"/>
          <p:nvPr/>
        </p:nvSpPr>
        <p:spPr>
          <a:xfrm>
            <a:off x="4900750" y="3071050"/>
            <a:ext cx="2069100" cy="10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Ingresa al directorio del </a:t>
            </a:r>
            <a:r>
              <a:rPr b="1" lang="es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repositorio</a:t>
            </a: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2" name="Google Shape;252;p33"/>
          <p:cNvSpPr txBox="1"/>
          <p:nvPr/>
        </p:nvSpPr>
        <p:spPr>
          <a:xfrm>
            <a:off x="3203937" y="2222364"/>
            <a:ext cx="270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</a:t>
            </a:r>
            <a:endParaRPr b="0" i="0" sz="2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3" name="Google Shape;253;p33"/>
          <p:cNvSpPr txBox="1"/>
          <p:nvPr/>
        </p:nvSpPr>
        <p:spPr>
          <a:xfrm>
            <a:off x="5761007" y="2250120"/>
            <a:ext cx="2703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</a:t>
            </a:r>
            <a:endParaRPr b="0" i="0" sz="2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54" name="Google Shape;25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3"/>
          <p:cNvSpPr txBox="1"/>
          <p:nvPr/>
        </p:nvSpPr>
        <p:spPr>
          <a:xfrm>
            <a:off x="1311600" y="637325"/>
            <a:ext cx="65208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REPASANDO LA INSTALACIÓN DEL PROCESADOR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56" name="Google Shape;256;p33"/>
          <p:cNvSpPr/>
          <p:nvPr/>
        </p:nvSpPr>
        <p:spPr>
          <a:xfrm>
            <a:off x="561330" y="2149400"/>
            <a:ext cx="614100" cy="614100"/>
          </a:xfrm>
          <a:prstGeom prst="ellipse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3"/>
          <p:cNvSpPr txBox="1"/>
          <p:nvPr/>
        </p:nvSpPr>
        <p:spPr>
          <a:xfrm>
            <a:off x="713800" y="2173923"/>
            <a:ext cx="2703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endParaRPr b="0" i="0" sz="2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8" name="Google Shape;258;p33"/>
          <p:cNvSpPr/>
          <p:nvPr/>
        </p:nvSpPr>
        <p:spPr>
          <a:xfrm>
            <a:off x="7927059" y="2149400"/>
            <a:ext cx="614100" cy="614100"/>
          </a:xfrm>
          <a:prstGeom prst="ellipse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3"/>
          <p:cNvSpPr txBox="1"/>
          <p:nvPr/>
        </p:nvSpPr>
        <p:spPr>
          <a:xfrm>
            <a:off x="8059807" y="2204095"/>
            <a:ext cx="2703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4</a:t>
            </a:r>
            <a:endParaRPr b="0" i="0" sz="2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0" name="Google Shape;260;p33"/>
          <p:cNvSpPr txBox="1"/>
          <p:nvPr/>
        </p:nvSpPr>
        <p:spPr>
          <a:xfrm>
            <a:off x="7471650" y="3071038"/>
            <a:ext cx="1524900" cy="10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Inicia el npm, con </a:t>
            </a:r>
            <a:r>
              <a:rPr b="1" lang="es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npm init</a:t>
            </a: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/>
        </p:nvSpPr>
        <p:spPr>
          <a:xfrm>
            <a:off x="1453850" y="1843275"/>
            <a:ext cx="59022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¿DUDAS DEL ON-BOARDING?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1" name="Google Shape;71;p16"/>
          <p:cNvSpPr/>
          <p:nvPr/>
        </p:nvSpPr>
        <p:spPr>
          <a:xfrm>
            <a:off x="3436038" y="2829200"/>
            <a:ext cx="2271900" cy="56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sng" cap="none" strike="noStrik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4"/>
              </a:rPr>
              <a:t>MIRALO AQUI</a:t>
            </a:r>
            <a:endParaRPr b="0" i="0" sz="1800" u="none" cap="none" strike="noStrike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72" name="Google Shape;7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5950" y="1281238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" name="Google Shape;265;p34"/>
          <p:cNvCxnSpPr/>
          <p:nvPr/>
        </p:nvCxnSpPr>
        <p:spPr>
          <a:xfrm>
            <a:off x="1175425" y="2451650"/>
            <a:ext cx="4787400" cy="9600"/>
          </a:xfrm>
          <a:prstGeom prst="straightConnector1">
            <a:avLst/>
          </a:prstGeom>
          <a:noFill/>
          <a:ln cap="flat" cmpd="sng" w="28575">
            <a:solidFill>
              <a:srgbClr val="EF89D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6" name="Google Shape;266;p34"/>
          <p:cNvSpPr/>
          <p:nvPr/>
        </p:nvSpPr>
        <p:spPr>
          <a:xfrm>
            <a:off x="3065505" y="2195425"/>
            <a:ext cx="614100" cy="614100"/>
          </a:xfrm>
          <a:prstGeom prst="ellipse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4"/>
          <p:cNvSpPr/>
          <p:nvPr/>
        </p:nvSpPr>
        <p:spPr>
          <a:xfrm>
            <a:off x="5628259" y="2195425"/>
            <a:ext cx="614100" cy="614100"/>
          </a:xfrm>
          <a:prstGeom prst="ellipse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4"/>
          <p:cNvSpPr txBox="1"/>
          <p:nvPr/>
        </p:nvSpPr>
        <p:spPr>
          <a:xfrm>
            <a:off x="-58850" y="3378525"/>
            <a:ext cx="1815600" cy="10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Instala el nodemon: </a:t>
            </a:r>
            <a:r>
              <a:rPr b="1" lang="es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npm install -D node-sass nodemon</a:t>
            </a: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9" name="Google Shape;269;p34"/>
          <p:cNvSpPr txBox="1"/>
          <p:nvPr/>
        </p:nvSpPr>
        <p:spPr>
          <a:xfrm>
            <a:off x="2464750" y="3142475"/>
            <a:ext cx="1815600" cy="10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 la carpeta SCSS y CSS y sus archivos respectivos.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0" name="Google Shape;270;p34"/>
          <p:cNvSpPr txBox="1"/>
          <p:nvPr/>
        </p:nvSpPr>
        <p:spPr>
          <a:xfrm>
            <a:off x="4339100" y="3378525"/>
            <a:ext cx="3073800" cy="10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3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Edita el package.json e inserta los lineas.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3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"build-css": 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 Light"/>
              <a:buChar char="-"/>
            </a:pPr>
            <a:r>
              <a:rPr lang="es" sz="13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"node-sass --include-path scss scss/prueba.scss css/pruebacss.css",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 Light"/>
              <a:buChar char="-"/>
            </a:pPr>
            <a:r>
              <a:rPr lang="es" sz="13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"watch-css": "nodemon -e scss -x \"npm run build-css\""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1" name="Google Shape;271;p34"/>
          <p:cNvSpPr txBox="1"/>
          <p:nvPr/>
        </p:nvSpPr>
        <p:spPr>
          <a:xfrm>
            <a:off x="3203937" y="2222364"/>
            <a:ext cx="270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5</a:t>
            </a:r>
            <a:endParaRPr b="0" i="0" sz="2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2" name="Google Shape;272;p34"/>
          <p:cNvSpPr txBox="1"/>
          <p:nvPr/>
        </p:nvSpPr>
        <p:spPr>
          <a:xfrm>
            <a:off x="5761007" y="2250120"/>
            <a:ext cx="2703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6</a:t>
            </a:r>
            <a:endParaRPr b="0" i="0" sz="2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73" name="Google Shape;27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4"/>
          <p:cNvSpPr txBox="1"/>
          <p:nvPr/>
        </p:nvSpPr>
        <p:spPr>
          <a:xfrm>
            <a:off x="1311600" y="637325"/>
            <a:ext cx="65208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REPASANDO LA INSTALACIÓN DEL PROCESADOR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75" name="Google Shape;275;p34"/>
          <p:cNvSpPr/>
          <p:nvPr/>
        </p:nvSpPr>
        <p:spPr>
          <a:xfrm>
            <a:off x="561330" y="2149400"/>
            <a:ext cx="614100" cy="614100"/>
          </a:xfrm>
          <a:prstGeom prst="ellipse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4"/>
          <p:cNvSpPr txBox="1"/>
          <p:nvPr/>
        </p:nvSpPr>
        <p:spPr>
          <a:xfrm>
            <a:off x="713800" y="2173923"/>
            <a:ext cx="2703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4</a:t>
            </a:r>
            <a:endParaRPr b="0" i="0" sz="2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77" name="Google Shape;277;p34"/>
          <p:cNvCxnSpPr/>
          <p:nvPr/>
        </p:nvCxnSpPr>
        <p:spPr>
          <a:xfrm>
            <a:off x="3541600" y="2451650"/>
            <a:ext cx="4787400" cy="9600"/>
          </a:xfrm>
          <a:prstGeom prst="straightConnector1">
            <a:avLst/>
          </a:prstGeom>
          <a:noFill/>
          <a:ln cap="flat" cmpd="sng" w="28575">
            <a:solidFill>
              <a:srgbClr val="EF89D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8" name="Google Shape;278;p34"/>
          <p:cNvSpPr/>
          <p:nvPr/>
        </p:nvSpPr>
        <p:spPr>
          <a:xfrm>
            <a:off x="7927059" y="2149400"/>
            <a:ext cx="614100" cy="614100"/>
          </a:xfrm>
          <a:prstGeom prst="ellipse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4"/>
          <p:cNvSpPr txBox="1"/>
          <p:nvPr/>
        </p:nvSpPr>
        <p:spPr>
          <a:xfrm>
            <a:off x="8059807" y="2204095"/>
            <a:ext cx="2703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7</a:t>
            </a:r>
            <a:endParaRPr b="0" i="0" sz="2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0" name="Google Shape;280;p34"/>
          <p:cNvSpPr txBox="1"/>
          <p:nvPr/>
        </p:nvSpPr>
        <p:spPr>
          <a:xfrm>
            <a:off x="7471650" y="2887338"/>
            <a:ext cx="1524900" cy="10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Compila con npm: </a:t>
            </a:r>
            <a:r>
              <a:rPr b="1" lang="es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run watch-css</a:t>
            </a: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5"/>
          <p:cNvSpPr txBox="1"/>
          <p:nvPr/>
        </p:nvSpPr>
        <p:spPr>
          <a:xfrm>
            <a:off x="643800" y="262675"/>
            <a:ext cx="78564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COMANDAR PARA COMPILAR</a:t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87" name="Google Shape;287;p35"/>
          <p:cNvSpPr txBox="1"/>
          <p:nvPr/>
        </p:nvSpPr>
        <p:spPr>
          <a:xfrm>
            <a:off x="587250" y="1254263"/>
            <a:ext cx="79695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highlight>
                  <a:srgbClr val="FEFEFE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Todo está listo para escribir un pequeño script para compilar Sass. Abre el archivo</a:t>
            </a:r>
            <a:r>
              <a:rPr lang="es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i="1" lang="es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package.json</a:t>
            </a:r>
            <a:r>
              <a:rPr lang="es" sz="2000">
                <a:solidFill>
                  <a:schemeClr val="dk1"/>
                </a:solidFill>
                <a:highlight>
                  <a:srgbClr val="FEFEFE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en un editor de código. Verás algo así:</a:t>
            </a:r>
            <a:endParaRPr sz="2000">
              <a:solidFill>
                <a:schemeClr val="dk1"/>
              </a:solidFill>
              <a:highlight>
                <a:srgbClr val="FEFEFE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88" name="Google Shape;28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6800" y="2245875"/>
            <a:ext cx="3950400" cy="2575025"/>
          </a:xfrm>
          <a:prstGeom prst="rect">
            <a:avLst/>
          </a:prstGeom>
          <a:noFill/>
          <a:ln cap="flat" cmpd="sng" w="28575">
            <a:solidFill>
              <a:srgbClr val="E0FF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6"/>
          <p:cNvSpPr txBox="1"/>
          <p:nvPr/>
        </p:nvSpPr>
        <p:spPr>
          <a:xfrm>
            <a:off x="505500" y="1316500"/>
            <a:ext cx="8133000" cy="10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highlight>
                  <a:srgbClr val="FEFEFE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la sección de scripts, añade un comando scss debajo del comando test, como se muestra abajo: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95" name="Google Shape;29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350" y="2341000"/>
            <a:ext cx="7775309" cy="981600"/>
          </a:xfrm>
          <a:prstGeom prst="rect">
            <a:avLst/>
          </a:prstGeom>
          <a:noFill/>
          <a:ln cap="flat" cmpd="sng" w="28575">
            <a:solidFill>
              <a:srgbClr val="E0FF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6" name="Google Shape;296;p36"/>
          <p:cNvSpPr txBox="1"/>
          <p:nvPr/>
        </p:nvSpPr>
        <p:spPr>
          <a:xfrm>
            <a:off x="183750" y="3580563"/>
            <a:ext cx="8776500" cy="821100"/>
          </a:xfrm>
          <a:prstGeom prst="rect">
            <a:avLst/>
          </a:prstGeom>
          <a:noFill/>
          <a:ln cap="flat" cmpd="sng" w="28575">
            <a:solidFill>
              <a:srgbClr val="E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500">
                <a:solidFill>
                  <a:srgbClr val="6FA8DC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“build-css”</a:t>
            </a:r>
            <a:r>
              <a:rPr lang="es" sz="1500">
                <a:solidFill>
                  <a:schemeClr val="dk1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s" sz="1500">
                <a:solidFill>
                  <a:srgbClr val="A31515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“node-sass --include-path scss scss/style.scss css/main.css”</a:t>
            </a:r>
            <a:r>
              <a:rPr lang="es" sz="1500">
                <a:solidFill>
                  <a:schemeClr val="dk1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500">
              <a:solidFill>
                <a:schemeClr val="dk1"/>
              </a:solidFill>
              <a:highlight>
                <a:srgbClr val="FEFE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9FC5E8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500">
                <a:solidFill>
                  <a:srgbClr val="6FA8DC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“watch-css”</a:t>
            </a:r>
            <a:r>
              <a:rPr lang="es" sz="1500">
                <a:solidFill>
                  <a:schemeClr val="dk1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s" sz="1500">
                <a:solidFill>
                  <a:srgbClr val="A31515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“nodemon -e scss -x \”npm run build-css\””</a:t>
            </a:r>
            <a:endParaRPr sz="1500"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7" name="Google Shape;297;p36"/>
          <p:cNvSpPr txBox="1"/>
          <p:nvPr/>
        </p:nvSpPr>
        <p:spPr>
          <a:xfrm>
            <a:off x="643800" y="262675"/>
            <a:ext cx="78564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COMANDAR PARA COMPILAR</a:t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7"/>
          <p:cNvSpPr txBox="1"/>
          <p:nvPr/>
        </p:nvSpPr>
        <p:spPr>
          <a:xfrm>
            <a:off x="440850" y="1331800"/>
            <a:ext cx="82623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highlight>
                  <a:srgbClr val="FEFEFE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ejecutar nuestro script de una línea, necesitamos ejecutar el siguiente comando en la terminal: 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lang="es" sz="20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$ npm run watch-css</a:t>
            </a:r>
            <a:endParaRPr b="1" sz="2000">
              <a:solidFill>
                <a:schemeClr val="dk1"/>
              </a:solidFill>
              <a:highlight>
                <a:srgbClr val="E0FF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EFEFE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304" name="Google Shape;30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050" y="2641225"/>
            <a:ext cx="7642750" cy="186625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5" name="Google Shape;305;p37"/>
          <p:cNvSpPr txBox="1"/>
          <p:nvPr/>
        </p:nvSpPr>
        <p:spPr>
          <a:xfrm>
            <a:off x="643800" y="262675"/>
            <a:ext cx="78564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COMANDAR PARA COMPILAR</a:t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75" y="228143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8"/>
          <p:cNvSpPr txBox="1"/>
          <p:nvPr/>
        </p:nvSpPr>
        <p:spPr>
          <a:xfrm>
            <a:off x="1828950" y="2077200"/>
            <a:ext cx="548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¡VAMOS A PRACTICAR LO VISTO!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"/>
          <p:cNvSpPr txBox="1"/>
          <p:nvPr/>
        </p:nvSpPr>
        <p:spPr>
          <a:xfrm>
            <a:off x="2187450" y="830025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NESTING, IMPORT Y VARS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18" name="Google Shape;31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9"/>
          <p:cNvPicPr preferRelativeResize="0"/>
          <p:nvPr/>
        </p:nvPicPr>
        <p:blipFill rotWithShape="1">
          <a:blip r:embed="rId4">
            <a:alphaModFix/>
          </a:blip>
          <a:srcRect b="0" l="2460" r="-2460" t="0"/>
          <a:stretch/>
        </p:blipFill>
        <p:spPr>
          <a:xfrm>
            <a:off x="2160714" y="1698175"/>
            <a:ext cx="4974975" cy="282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0"/>
          <p:cNvSpPr txBox="1"/>
          <p:nvPr/>
        </p:nvSpPr>
        <p:spPr>
          <a:xfrm>
            <a:off x="643800" y="146250"/>
            <a:ext cx="78564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NESTING O ANIDACIÓN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3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26" name="Google Shape;326;p40"/>
          <p:cNvSpPr txBox="1"/>
          <p:nvPr/>
        </p:nvSpPr>
        <p:spPr>
          <a:xfrm>
            <a:off x="643800" y="1416600"/>
            <a:ext cx="3646500" cy="19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HTML sigue una estricta estructura de anidación, mientras que CSS, por lo general, es un caos total. 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27" name="Google Shape;32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4500" y="1227725"/>
            <a:ext cx="3428975" cy="19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0"/>
          <p:cNvSpPr txBox="1"/>
          <p:nvPr/>
        </p:nvSpPr>
        <p:spPr>
          <a:xfrm>
            <a:off x="714375" y="3425500"/>
            <a:ext cx="7409100" cy="15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 la anidación de SASS, puedes </a:t>
            </a:r>
            <a:r>
              <a:rPr lang="es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organizar tu hoja de estilo de una manera que se asemeja a la de HTML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lo que reduce la posibilidad de conflictos en el CSS.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1"/>
          <p:cNvSpPr txBox="1"/>
          <p:nvPr/>
        </p:nvSpPr>
        <p:spPr>
          <a:xfrm>
            <a:off x="4818375" y="1282475"/>
            <a:ext cx="3244800" cy="3441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ul</a:t>
            </a: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{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45720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list-style: none;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}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ul li</a:t>
            </a: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{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45720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padding: 15px;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45720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display: inline-block;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}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ul li a</a:t>
            </a: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{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45720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text-decoration: none;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45720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font-size: 16px;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45720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color: #444;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}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334" name="Google Shape;334;p41"/>
          <p:cNvSpPr txBox="1"/>
          <p:nvPr/>
        </p:nvSpPr>
        <p:spPr>
          <a:xfrm>
            <a:off x="845875" y="1282475"/>
            <a:ext cx="2940300" cy="3441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ul </a:t>
            </a: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{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list-style: none;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	 </a:t>
            </a:r>
            <a:r>
              <a:rPr lang="es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li</a:t>
            </a: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{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		padding: 15px;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		display: inline-block;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s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 	       a </a:t>
            </a: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{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 		     text-decoration: none;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	                 font-size: 16px;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 		     color: #444;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	      }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          }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}</a:t>
            </a:r>
            <a:endParaRPr/>
          </a:p>
        </p:txBody>
      </p:sp>
      <p:pic>
        <p:nvPicPr>
          <p:cNvPr id="335" name="Google Shape;33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1"/>
          <p:cNvSpPr txBox="1"/>
          <p:nvPr/>
        </p:nvSpPr>
        <p:spPr>
          <a:xfrm>
            <a:off x="2715375" y="1291675"/>
            <a:ext cx="10707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s" sz="2000">
                <a:latin typeface="Didact Gothic"/>
                <a:ea typeface="Didact Gothic"/>
                <a:cs typeface="Didact Gothic"/>
                <a:sym typeface="Didact Gothic"/>
              </a:rPr>
              <a:t>SCSS</a:t>
            </a:r>
            <a:endParaRPr sz="20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37" name="Google Shape;337;p41"/>
          <p:cNvSpPr txBox="1"/>
          <p:nvPr/>
        </p:nvSpPr>
        <p:spPr>
          <a:xfrm>
            <a:off x="7345075" y="1291675"/>
            <a:ext cx="10707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s" sz="2000">
                <a:latin typeface="Didact Gothic"/>
                <a:ea typeface="Didact Gothic"/>
                <a:cs typeface="Didact Gothic"/>
                <a:sym typeface="Didact Gothic"/>
              </a:rPr>
              <a:t>CSS</a:t>
            </a:r>
            <a:endParaRPr sz="20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338" name="Google Shape;338;p41"/>
          <p:cNvCxnSpPr/>
          <p:nvPr/>
        </p:nvCxnSpPr>
        <p:spPr>
          <a:xfrm>
            <a:off x="3847400" y="3097025"/>
            <a:ext cx="859500" cy="0"/>
          </a:xfrm>
          <a:prstGeom prst="straightConnector1">
            <a:avLst/>
          </a:prstGeom>
          <a:noFill/>
          <a:ln cap="flat" cmpd="sng" w="38100">
            <a:solidFill>
              <a:srgbClr val="EF89D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9" name="Google Shape;339;p41"/>
          <p:cNvSpPr txBox="1"/>
          <p:nvPr/>
        </p:nvSpPr>
        <p:spPr>
          <a:xfrm>
            <a:off x="643800" y="207475"/>
            <a:ext cx="78564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NESTING O ANIDACIÓN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3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2"/>
          <p:cNvSpPr txBox="1"/>
          <p:nvPr/>
        </p:nvSpPr>
        <p:spPr>
          <a:xfrm>
            <a:off x="643800" y="370775"/>
            <a:ext cx="78564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USO DEL &amp; CON EL NESTING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3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6" name="Google Shape;346;p42"/>
          <p:cNvSpPr txBox="1"/>
          <p:nvPr/>
        </p:nvSpPr>
        <p:spPr>
          <a:xfrm>
            <a:off x="670350" y="1776575"/>
            <a:ext cx="7803300" cy="20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" sz="2100">
                <a:solidFill>
                  <a:srgbClr val="20212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lang="es" sz="2100">
                <a:solidFill>
                  <a:srgbClr val="202124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&amp;</a:t>
            </a:r>
            <a:r>
              <a:rPr lang="es" sz="2100">
                <a:solidFill>
                  <a:srgbClr val="20212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es un selector especial inventado por Sass que se usa en selectores anidados para referirse al selector externo. Hace posible reutilizar el selector externo de formas más complejas, como agregar una pseudoclase o agregar un selector antes del padre.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7" name="Google Shape;347;p42"/>
          <p:cNvSpPr txBox="1"/>
          <p:nvPr/>
        </p:nvSpPr>
        <p:spPr>
          <a:xfrm>
            <a:off x="438825" y="4459725"/>
            <a:ext cx="352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Fuente: </a:t>
            </a:r>
            <a:r>
              <a:rPr lang="es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https://desarrolloweb.com/</a:t>
            </a: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3"/>
          <p:cNvSpPr txBox="1"/>
          <p:nvPr/>
        </p:nvSpPr>
        <p:spPr>
          <a:xfrm>
            <a:off x="4818375" y="1434875"/>
            <a:ext cx="3244800" cy="3441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li</a:t>
            </a: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{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45720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color:blue;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}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li:hover</a:t>
            </a: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{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45720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color:red;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}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353" name="Google Shape;353;p43"/>
          <p:cNvSpPr txBox="1"/>
          <p:nvPr/>
        </p:nvSpPr>
        <p:spPr>
          <a:xfrm>
            <a:off x="723425" y="1376225"/>
            <a:ext cx="2940300" cy="3441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li </a:t>
            </a: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{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color:blue;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	 </a:t>
            </a:r>
            <a:r>
              <a:rPr lang="es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&amp;:hover</a:t>
            </a: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{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		color:red;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	      }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      }</a:t>
            </a:r>
            <a:endParaRPr/>
          </a:p>
        </p:txBody>
      </p:sp>
      <p:pic>
        <p:nvPicPr>
          <p:cNvPr id="354" name="Google Shape;35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3"/>
          <p:cNvSpPr txBox="1"/>
          <p:nvPr/>
        </p:nvSpPr>
        <p:spPr>
          <a:xfrm>
            <a:off x="2715375" y="1291675"/>
            <a:ext cx="10707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s" sz="2000">
                <a:latin typeface="Didact Gothic"/>
                <a:ea typeface="Didact Gothic"/>
                <a:cs typeface="Didact Gothic"/>
                <a:sym typeface="Didact Gothic"/>
              </a:rPr>
              <a:t>SCSS</a:t>
            </a:r>
            <a:endParaRPr sz="20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56" name="Google Shape;356;p43"/>
          <p:cNvSpPr txBox="1"/>
          <p:nvPr/>
        </p:nvSpPr>
        <p:spPr>
          <a:xfrm>
            <a:off x="7345075" y="1291675"/>
            <a:ext cx="10707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s" sz="2000">
                <a:latin typeface="Didact Gothic"/>
                <a:ea typeface="Didact Gothic"/>
                <a:cs typeface="Didact Gothic"/>
                <a:sym typeface="Didact Gothic"/>
              </a:rPr>
              <a:t>CSS</a:t>
            </a:r>
            <a:endParaRPr sz="20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357" name="Google Shape;357;p43"/>
          <p:cNvCxnSpPr/>
          <p:nvPr/>
        </p:nvCxnSpPr>
        <p:spPr>
          <a:xfrm>
            <a:off x="3847400" y="3097025"/>
            <a:ext cx="859500" cy="0"/>
          </a:xfrm>
          <a:prstGeom prst="straightConnector1">
            <a:avLst/>
          </a:prstGeom>
          <a:noFill/>
          <a:ln cap="flat" cmpd="sng" w="38100">
            <a:solidFill>
              <a:srgbClr val="EF89D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8" name="Google Shape;358;p43"/>
          <p:cNvSpPr txBox="1"/>
          <p:nvPr/>
        </p:nvSpPr>
        <p:spPr>
          <a:xfrm>
            <a:off x="643800" y="370775"/>
            <a:ext cx="78564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USO DEL &amp; CON EL NESTING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/>
        </p:nvSpPr>
        <p:spPr>
          <a:xfrm>
            <a:off x="2022750" y="2009038"/>
            <a:ext cx="5035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SASS I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8" name="Google Shape;78;p17"/>
          <p:cNvSpPr txBox="1"/>
          <p:nvPr/>
        </p:nvSpPr>
        <p:spPr>
          <a:xfrm>
            <a:off x="1623450" y="1645575"/>
            <a:ext cx="58971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</a:t>
            </a:r>
            <a:r>
              <a:rPr b="1" lang="es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13</a:t>
            </a:r>
            <a:r>
              <a:rPr b="1" i="0" lang="es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b="0" i="0" lang="es" sz="2000" u="none" cap="none" strike="noStrik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" sz="2000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DESARROLLO WEB </a:t>
            </a:r>
            <a:endParaRPr b="0" i="0" sz="1400" u="none" cap="none" strike="noStrike"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75" y="228143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4"/>
          <p:cNvSpPr txBox="1"/>
          <p:nvPr/>
        </p:nvSpPr>
        <p:spPr>
          <a:xfrm>
            <a:off x="1828950" y="2077200"/>
            <a:ext cx="548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¡VAMOS A PRACTICAR LO VISTO!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5"/>
          <p:cNvSpPr txBox="1"/>
          <p:nvPr/>
        </p:nvSpPr>
        <p:spPr>
          <a:xfrm>
            <a:off x="726050" y="2015100"/>
            <a:ext cx="7756800" cy="17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 de las características más útiles de SASS es la posibilidad de separar tus hojas de estilo en archivos separados. A continuación, puedes usar </a:t>
            </a:r>
            <a:r>
              <a:rPr b="1" i="1" lang="e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@import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s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incluir la fuente de tus archivos individuales en una hoja de estilo maestra. </a:t>
            </a:r>
            <a:endParaRPr sz="200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2" name="Google Shape;372;p45"/>
          <p:cNvSpPr txBox="1"/>
          <p:nvPr/>
        </p:nvSpPr>
        <p:spPr>
          <a:xfrm>
            <a:off x="643800" y="370775"/>
            <a:ext cx="78564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IMPORT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3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6"/>
          <p:cNvSpPr txBox="1"/>
          <p:nvPr/>
        </p:nvSpPr>
        <p:spPr>
          <a:xfrm>
            <a:off x="3037650" y="2090650"/>
            <a:ext cx="3518100" cy="1562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@import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"estructura"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@import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"colores"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@import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"tipografia"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@import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"grilla"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08B4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9" name="Google Shape;379;p46"/>
          <p:cNvSpPr txBox="1"/>
          <p:nvPr/>
        </p:nvSpPr>
        <p:spPr>
          <a:xfrm>
            <a:off x="643800" y="1316500"/>
            <a:ext cx="8305800" cy="31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Ejemplo: quieres tener por separado los estilos donde nos enfocamos en la estructura, colores, tipografía y grilla.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¡importante! el archivo debe tener “_” (guión bajo) al principio del nombre. Ej: _colores.scss.</a:t>
            </a:r>
            <a:endParaRPr sz="180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0" name="Google Shape;380;p46"/>
          <p:cNvSpPr txBox="1"/>
          <p:nvPr/>
        </p:nvSpPr>
        <p:spPr>
          <a:xfrm>
            <a:off x="643800" y="391175"/>
            <a:ext cx="78564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IMPORT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3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7"/>
          <p:cNvSpPr txBox="1"/>
          <p:nvPr/>
        </p:nvSpPr>
        <p:spPr>
          <a:xfrm>
            <a:off x="726050" y="1352375"/>
            <a:ext cx="77568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deseas llevar un orden tu proyecto, puedes seguir esta </a:t>
            </a:r>
            <a:r>
              <a:rPr lang="es" sz="2000" u="sng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estructura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7" name="Google Shape;387;p47"/>
          <p:cNvSpPr txBox="1"/>
          <p:nvPr/>
        </p:nvSpPr>
        <p:spPr>
          <a:xfrm>
            <a:off x="0" y="0"/>
            <a:ext cx="91440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¿CÓMO ESTRUCTURAR LOS PROYECTOS SASS</a:t>
            </a:r>
            <a:r>
              <a:rPr i="1" lang="es"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?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88" name="Google Shape;38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7525" y="2111400"/>
            <a:ext cx="2508400" cy="250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7"/>
          <p:cNvSpPr txBox="1"/>
          <p:nvPr/>
        </p:nvSpPr>
        <p:spPr>
          <a:xfrm>
            <a:off x="1438950" y="2234300"/>
            <a:ext cx="30000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¿Hay una forma estándar de separar tus archivos CSS?</a:t>
            </a:r>
            <a:endParaRPr b="1"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No, dependerá de los frameworks que uses. 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8"/>
          <p:cNvSpPr txBox="1"/>
          <p:nvPr/>
        </p:nvSpPr>
        <p:spPr>
          <a:xfrm>
            <a:off x="726050" y="1245050"/>
            <a:ext cx="7919400" cy="3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Las variables son una manera de </a:t>
            </a:r>
            <a:r>
              <a:rPr lang="es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guardar información que necesites reutilizar en tus hojas de estilos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colores, dimensiones, fuentes o cualquier otro valor. </a:t>
            </a:r>
            <a:r>
              <a:rPr b="1" lang="e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SASS utiliza el símbolo dólar ($) al principio de la palabra clave para crear una variable.</a:t>
            </a:r>
            <a:endParaRPr b="1"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Estas variables se comportan como atributos CSS, y su valor puede ser cualquiera que pudiera adquirir un atributo CSS.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95" name="Google Shape;39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8"/>
          <p:cNvSpPr txBox="1"/>
          <p:nvPr/>
        </p:nvSpPr>
        <p:spPr>
          <a:xfrm>
            <a:off x="643800" y="198875"/>
            <a:ext cx="78564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VARS (VARIABLES)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9"/>
          <p:cNvSpPr txBox="1"/>
          <p:nvPr/>
        </p:nvSpPr>
        <p:spPr>
          <a:xfrm>
            <a:off x="27275" y="0"/>
            <a:ext cx="42975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Didact Gothic"/>
                <a:ea typeface="Didact Gothic"/>
                <a:cs typeface="Didact Gothic"/>
                <a:sym typeface="Didact Gothic"/>
              </a:rPr>
              <a:t>/* Variables */</a:t>
            </a:r>
            <a:endParaRPr>
              <a:solidFill>
                <a:srgbClr val="434343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274E13"/>
                </a:solidFill>
                <a:latin typeface="Didact Gothic"/>
                <a:ea typeface="Didact Gothic"/>
                <a:cs typeface="Didact Gothic"/>
                <a:sym typeface="Didact Gothic"/>
              </a:rPr>
              <a:t>$title-font: </a:t>
            </a: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normal 24px/1.5 'Open Sans', sans-serif;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274E13"/>
                </a:solidFill>
                <a:latin typeface="Didact Gothic"/>
                <a:ea typeface="Didact Gothic"/>
                <a:cs typeface="Didact Gothic"/>
                <a:sym typeface="Didact Gothic"/>
              </a:rPr>
              <a:t>$cool-red: </a:t>
            </a: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#F44336;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274E13"/>
                </a:solidFill>
                <a:latin typeface="Didact Gothic"/>
                <a:ea typeface="Didact Gothic"/>
                <a:cs typeface="Didact Gothic"/>
                <a:sym typeface="Didact Gothic"/>
              </a:rPr>
              <a:t>$box-shadow-bottom-only:</a:t>
            </a: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0 2px 1px 0 rgba(0, 0, 0, 0.2);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434343"/>
                </a:solidFill>
                <a:latin typeface="Didact Gothic"/>
                <a:ea typeface="Didact Gothic"/>
                <a:cs typeface="Didact Gothic"/>
                <a:sym typeface="Didact Gothic"/>
              </a:rPr>
              <a:t>/* SCSS*/</a:t>
            </a:r>
            <a:endParaRPr>
              <a:solidFill>
                <a:srgbClr val="434343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h1.title </a:t>
            </a: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{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	font: </a:t>
            </a:r>
            <a:r>
              <a:rPr lang="es">
                <a:solidFill>
                  <a:srgbClr val="274E13"/>
                </a:solidFill>
                <a:latin typeface="Didact Gothic"/>
                <a:ea typeface="Didact Gothic"/>
                <a:cs typeface="Didact Gothic"/>
                <a:sym typeface="Didact Gothic"/>
              </a:rPr>
              <a:t>$title-font; </a:t>
            </a:r>
            <a:r>
              <a:rPr lang="es">
                <a:solidFill>
                  <a:srgbClr val="434343"/>
                </a:solidFill>
                <a:latin typeface="Didact Gothic"/>
                <a:ea typeface="Didact Gothic"/>
                <a:cs typeface="Didact Gothic"/>
                <a:sym typeface="Didact Gothic"/>
              </a:rPr>
              <a:t>/* Uso la variable*/</a:t>
            </a:r>
            <a:endParaRPr>
              <a:solidFill>
                <a:srgbClr val="434343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45720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color: </a:t>
            </a:r>
            <a:r>
              <a:rPr lang="es">
                <a:solidFill>
                  <a:srgbClr val="274E13"/>
                </a:solidFill>
                <a:latin typeface="Didact Gothic"/>
                <a:ea typeface="Didact Gothic"/>
                <a:cs typeface="Didact Gothic"/>
                <a:sym typeface="Didact Gothic"/>
              </a:rPr>
              <a:t>$cool-red;</a:t>
            </a:r>
            <a:endParaRPr>
              <a:solidFill>
                <a:srgbClr val="274E13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}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div.container</a:t>
            </a: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{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45720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s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color</a:t>
            </a: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: </a:t>
            </a:r>
            <a:r>
              <a:rPr lang="es">
                <a:solidFill>
                  <a:srgbClr val="274E13"/>
                </a:solidFill>
                <a:latin typeface="Didact Gothic"/>
                <a:ea typeface="Didact Gothic"/>
                <a:cs typeface="Didact Gothic"/>
                <a:sym typeface="Didact Gothic"/>
              </a:rPr>
              <a:t>$cool-red;</a:t>
            </a:r>
            <a:endParaRPr>
              <a:solidFill>
                <a:srgbClr val="274E13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45720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s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background</a:t>
            </a: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: #fff;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45720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s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width</a:t>
            </a: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: 100%;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45720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 box-shadow: </a:t>
            </a:r>
            <a:r>
              <a:rPr lang="es">
                <a:solidFill>
                  <a:srgbClr val="274E13"/>
                </a:solidFill>
                <a:latin typeface="Didact Gothic"/>
                <a:ea typeface="Didact Gothic"/>
                <a:cs typeface="Didact Gothic"/>
                <a:sym typeface="Didact Gothic"/>
              </a:rPr>
              <a:t>$box-shadow-bottom-only;</a:t>
            </a:r>
            <a:endParaRPr>
              <a:solidFill>
                <a:srgbClr val="274E13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}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402" name="Google Shape;40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9"/>
          <p:cNvSpPr txBox="1"/>
          <p:nvPr/>
        </p:nvSpPr>
        <p:spPr>
          <a:xfrm>
            <a:off x="3179950" y="4579600"/>
            <a:ext cx="13035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SCSS</a:t>
            </a:r>
            <a:endParaRPr sz="2000"/>
          </a:p>
        </p:txBody>
      </p:sp>
      <p:sp>
        <p:nvSpPr>
          <p:cNvPr id="404" name="Google Shape;404;p49"/>
          <p:cNvSpPr txBox="1"/>
          <p:nvPr/>
        </p:nvSpPr>
        <p:spPr>
          <a:xfrm>
            <a:off x="4638700" y="0"/>
            <a:ext cx="44424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h1.title</a:t>
            </a: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{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s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font</a:t>
            </a: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: normal 24px/1.5 "Open Sans", sans-serif;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s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color</a:t>
            </a: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: #F44336;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}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div.container</a:t>
            </a: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{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s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color</a:t>
            </a: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: #F44336;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s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background</a:t>
            </a: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: #fff;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s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width</a:t>
            </a: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: 100%;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s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box-shadow</a:t>
            </a: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: 0 2px 1px 0 rgba(0, 0, 0, 0.2);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}</a:t>
            </a:r>
            <a:endParaRPr sz="1000"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05" name="Google Shape;405;p49"/>
          <p:cNvSpPr txBox="1"/>
          <p:nvPr/>
        </p:nvSpPr>
        <p:spPr>
          <a:xfrm>
            <a:off x="8130575" y="4579600"/>
            <a:ext cx="8562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CSS</a:t>
            </a:r>
            <a:endParaRPr sz="2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0574" y="1468627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50"/>
          <p:cNvSpPr txBox="1"/>
          <p:nvPr/>
        </p:nvSpPr>
        <p:spPr>
          <a:xfrm>
            <a:off x="3429000" y="2375222"/>
            <a:ext cx="19665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lnSpc>
                <a:spcPct val="117603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6300"/>
              <a:buFont typeface="Arial"/>
              <a:buNone/>
            </a:pPr>
            <a:r>
              <a:rPr b="0" i="1" lang="es" sz="63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b="0" i="0" sz="63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2" name="Google Shape;412;p50"/>
          <p:cNvSpPr txBox="1"/>
          <p:nvPr/>
        </p:nvSpPr>
        <p:spPr>
          <a:xfrm>
            <a:off x="3152348" y="3539744"/>
            <a:ext cx="30198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0" i="0" lang="es" sz="2100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b="0" i="0" sz="21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1"/>
          <p:cNvSpPr txBox="1"/>
          <p:nvPr/>
        </p:nvSpPr>
        <p:spPr>
          <a:xfrm>
            <a:off x="3169638" y="1017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8" name="Google Shape;418;p51"/>
          <p:cNvSpPr txBox="1"/>
          <p:nvPr/>
        </p:nvSpPr>
        <p:spPr>
          <a:xfrm>
            <a:off x="1323450" y="2063850"/>
            <a:ext cx="6497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#CoderTip: Ingresa al </a:t>
            </a:r>
            <a:r>
              <a:rPr lang="es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siguiente link</a:t>
            </a:r>
            <a:r>
              <a:rPr lang="es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revisa el material interactivo que preparamos sobre </a:t>
            </a:r>
            <a:r>
              <a:rPr b="1" lang="e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Preguntas Frecuentes, </a:t>
            </a:r>
            <a:r>
              <a:rPr lang="es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estamos seguros de que allí encontrarás algunas respuestas.</a:t>
            </a:r>
            <a:endParaRPr sz="18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9" name="Google Shape;419;p51"/>
          <p:cNvSpPr txBox="1"/>
          <p:nvPr/>
        </p:nvSpPr>
        <p:spPr>
          <a:xfrm>
            <a:off x="4077600" y="3145300"/>
            <a:ext cx="988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600"/>
              <a:t>📝</a:t>
            </a:r>
            <a:endParaRPr sz="66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75" y="228143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2"/>
          <p:cNvSpPr txBox="1"/>
          <p:nvPr/>
        </p:nvSpPr>
        <p:spPr>
          <a:xfrm>
            <a:off x="1828950" y="2077200"/>
            <a:ext cx="548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¡VAMOS A PRACTICAR LO VISTO!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3"/>
          <p:cNvSpPr txBox="1"/>
          <p:nvPr/>
        </p:nvSpPr>
        <p:spPr>
          <a:xfrm>
            <a:off x="595850" y="3394850"/>
            <a:ext cx="8049600" cy="819900"/>
          </a:xfrm>
          <a:prstGeom prst="rect">
            <a:avLst/>
          </a:prstGeom>
          <a:solidFill>
            <a:srgbClr val="A6FFC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 buena práctica común consiste en definir todas las variables globales al principio del fichero, para que puedan localizarse rápidamente.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32" name="Google Shape;43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3"/>
          <p:cNvSpPr txBox="1"/>
          <p:nvPr/>
        </p:nvSpPr>
        <p:spPr>
          <a:xfrm>
            <a:off x="612300" y="1275850"/>
            <a:ext cx="7919400" cy="20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 variable se podrá definir fuera o dentro de algún selector.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se define por </a:t>
            </a:r>
            <a:r>
              <a:rPr b="1" lang="e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fuera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dicha variable será </a:t>
            </a:r>
            <a:r>
              <a:rPr b="1" lang="e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global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se define por </a:t>
            </a:r>
            <a:r>
              <a:rPr b="1" lang="e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dentro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un selector, será </a:t>
            </a:r>
            <a:r>
              <a:rPr b="1" lang="e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local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34" name="Google Shape;434;p53"/>
          <p:cNvSpPr txBox="1"/>
          <p:nvPr/>
        </p:nvSpPr>
        <p:spPr>
          <a:xfrm>
            <a:off x="643800" y="198875"/>
            <a:ext cx="78564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VARS (VARIABLES)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35" name="Google Shape;435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82875" y="198868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/>
        </p:nvSpPr>
        <p:spPr>
          <a:xfrm>
            <a:off x="3979775" y="1134750"/>
            <a:ext cx="46248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Conocer SASS.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Aplicar SASS.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5" name="Google Shape;8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8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DE LA CLASE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7" name="Google Shape;8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75" y="228143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4"/>
          <p:cNvSpPr txBox="1"/>
          <p:nvPr/>
        </p:nvSpPr>
        <p:spPr>
          <a:xfrm>
            <a:off x="1828950" y="2077200"/>
            <a:ext cx="548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¡VAMOS A PRACTICAR LO VISTO!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5"/>
          <p:cNvSpPr txBox="1"/>
          <p:nvPr/>
        </p:nvSpPr>
        <p:spPr>
          <a:xfrm>
            <a:off x="1443000" y="2520825"/>
            <a:ext cx="625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APLICANDO SASS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48" name="Google Shape;448;p55"/>
          <p:cNvSpPr txBox="1"/>
          <p:nvPr/>
        </p:nvSpPr>
        <p:spPr>
          <a:xfrm>
            <a:off x="938100" y="3509925"/>
            <a:ext cx="7267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Configurar nuestro proyecto para que soporte SASS. Aplicar SASS en una página a elección. Cargar todo en github.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49" name="Google Shape;44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886224"/>
            <a:ext cx="1379450" cy="13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5"/>
          <p:cNvSpPr/>
          <p:nvPr/>
        </p:nvSpPr>
        <p:spPr>
          <a:xfrm>
            <a:off x="4879825" y="886225"/>
            <a:ext cx="479400" cy="479400"/>
          </a:xfrm>
          <a:prstGeom prst="ellipse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"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</a:t>
            </a:r>
            <a:endParaRPr b="1" i="0" sz="10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6" name="Google Shape;456;p56"/>
          <p:cNvGraphicFramePr/>
          <p:nvPr/>
        </p:nvGraphicFramePr>
        <p:xfrm>
          <a:off x="153263" y="101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{5904E31A-F157-4D14-8F05-9DB8133688C5}</a:tableStyleId>
              </a:tblPr>
              <a:tblGrid>
                <a:gridCol w="2945825"/>
                <a:gridCol w="3822275"/>
                <a:gridCol w="2069375"/>
              </a:tblGrid>
              <a:tr h="74280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i="1" lang="es" sz="24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APLICANDO SASS</a:t>
                      </a:r>
                      <a:endParaRPr sz="2400" u="none" cap="none" strike="noStrike"/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118632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archivo HTML, CSS y SCSS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 </a:t>
                      </a: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ebe tener el nombre 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highlight>
                            <a:srgbClr val="A6FFCA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“Idea+Apellido”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 </a:t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Sugerencia: </a:t>
                      </a:r>
                      <a:r>
                        <a:rPr lang="es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carpeta en formato zip o rar, con el/los archivos HTML, CSS y SCSS.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25575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br>
                        <a:rPr b="1" lang="es" sz="200" u="none" cap="none" strike="noStrike">
                          <a:solidFill>
                            <a:srgbClr val="4D5156"/>
                          </a:solidFill>
                        </a:rPr>
                      </a:br>
                      <a:r>
                        <a:rPr b="1" lang="es" sz="1700" u="none" cap="none" strike="noStrike"/>
                        <a:t>&gt;&gt;</a:t>
                      </a:r>
                      <a:r>
                        <a:rPr b="1" lang="es" sz="1700" u="none" cap="none" strike="noStrike">
                          <a:solidFill>
                            <a:srgbClr val="4D5156"/>
                          </a:solidFill>
                        </a:rPr>
                        <a:t> </a:t>
                      </a:r>
                      <a:r>
                        <a:rPr b="1" lang="es" sz="17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Consigna:</a:t>
                      </a:r>
                      <a:r>
                        <a:rPr lang="es" sz="17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r>
                        <a:rPr lang="es" sz="17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Configurar nuestro proyecto para que soporte SASS. Aplicar los conceptos vistos durante la clase de SASS I en una página a elección (podes modificar la sintaxis de tu código CSS hecho previamente y adaptarlo a las reglas de SASS). Cargar todo en github.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s" sz="1700" u="none" cap="none" strike="noStrike"/>
                        <a:t>&gt;&gt;</a:t>
                      </a:r>
                      <a:r>
                        <a:rPr b="1" lang="es" sz="16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Aspectos a incluir en el entregable: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 Light"/>
                        <a:buChar char="-"/>
                      </a:pP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Instala SASS y crea el archivo SCSS para compilarlo en CSS. Envía ambos archivos como parte del desafío.</a:t>
                      </a:r>
                      <a:endParaRPr sz="16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 Light"/>
                        <a:buChar char="-"/>
                      </a:pP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Aplicar algún concepto que incorpora SASS: generar los partials a partir de la idea de componentes, usar variables para aplicarla como valor a una propiedad y/o usar el selector &amp; dentro de un nesting.</a:t>
                      </a:r>
                      <a:endParaRPr sz="20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457" name="Google Shape;457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3537" y="1095725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7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464" name="Google Shape;464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8"/>
          <p:cNvSpPr txBox="1"/>
          <p:nvPr/>
        </p:nvSpPr>
        <p:spPr>
          <a:xfrm>
            <a:off x="1956450" y="1634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1" lang="es" sz="48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b="0" i="1" sz="48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70" name="Google Shape;470;p58"/>
          <p:cNvSpPr txBox="1"/>
          <p:nvPr/>
        </p:nvSpPr>
        <p:spPr>
          <a:xfrm>
            <a:off x="2180400" y="2623175"/>
            <a:ext cx="4783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b="0" i="0" lang="es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Aplicación de SASS</a:t>
            </a:r>
            <a:r>
              <a:rPr lang="es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r>
              <a:rPr b="0" i="0" lang="es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b="0" i="0" lang="es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Conocer BEM</a:t>
            </a:r>
            <a:r>
              <a:rPr lang="es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9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476" name="Google Shape;476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0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#DEMOCRATIZANDOLAEDUCACIÓN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82" name="Google Shape;48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483500" y="1390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">
                <a:solidFill>
                  <a:schemeClr val="dk1"/>
                </a:solidFill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JavaScript:</a:t>
            </a:r>
            <a:r>
              <a:rPr lang="es">
                <a:solidFill>
                  <a:schemeClr val="dk1"/>
                </a:solidFill>
                <a:highlight>
                  <a:srgbClr val="A6FFCA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 lenguaje con muchas posibilidades. Se utiliza para crear pequeños programas que luego son insertados en una página web, y en programas más grandes, orientados a objetos mucho más complejos. Con Javascript podemos crear diferentes efectos e interactuar con nuestros usuarios. 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">
                <a:solidFill>
                  <a:schemeClr val="dk1"/>
                </a:solidFill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Bootstrap themes:</a:t>
            </a: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son marcos construidos por expertos, que permiten tener un diseño base como una extensión de Bootstrap, especialmente para un conjunto específico de problemas.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3" name="Google Shape;93;p19"/>
          <p:cNvSpPr txBox="1"/>
          <p:nvPr/>
        </p:nvSpPr>
        <p:spPr>
          <a:xfrm>
            <a:off x="196487" y="129075"/>
            <a:ext cx="8423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4500">
                <a:latin typeface="Anton"/>
                <a:ea typeface="Anton"/>
                <a:cs typeface="Anton"/>
                <a:sym typeface="Anton"/>
              </a:rPr>
              <a:t>GLOSARIO: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2000">
                <a:latin typeface="Anton"/>
                <a:ea typeface="Anton"/>
                <a:cs typeface="Anton"/>
                <a:sym typeface="Anton"/>
              </a:rPr>
              <a:t>Clase 12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4" name="Google Shape;9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/>
        </p:nvSpPr>
        <p:spPr>
          <a:xfrm>
            <a:off x="4674500" y="1390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">
                <a:solidFill>
                  <a:schemeClr val="dk1"/>
                </a:solidFill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Página responsive:</a:t>
            </a: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el sistema detecta automáticamente el ancho de la pantalla y, a partir del mismo, adapta todos los elementos de la página, desde el tamaño de letra hasta las imágenes y los menús, ofreciendo al usuario la mejor experiencia posible.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MAPA DE CONCEPTOS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1" name="Google Shape;10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ctrTitle"/>
          </p:nvPr>
        </p:nvSpPr>
        <p:spPr>
          <a:xfrm>
            <a:off x="176575" y="199288"/>
            <a:ext cx="75528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9999"/>
              <a:buNone/>
            </a:pPr>
            <a:r>
              <a:rPr i="1" lang="es" sz="2000">
                <a:latin typeface="Anton"/>
                <a:ea typeface="Anton"/>
                <a:cs typeface="Anton"/>
                <a:sym typeface="Anton"/>
              </a:rPr>
              <a:t>MAPA DE CONCEPTOS CLASE 13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7" name="Google Shape;10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3862" y="90575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/>
          <p:nvPr/>
        </p:nvSpPr>
        <p:spPr>
          <a:xfrm>
            <a:off x="237500" y="1152978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Preprocesadores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CSS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" name="Google Shape;110;p21"/>
          <p:cNvSpPr/>
          <p:nvPr/>
        </p:nvSpPr>
        <p:spPr>
          <a:xfrm>
            <a:off x="2642493" y="1358615"/>
            <a:ext cx="1452900" cy="280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¿Qué es SASS?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1" name="Google Shape;111;p21"/>
          <p:cNvCxnSpPr/>
          <p:nvPr/>
        </p:nvCxnSpPr>
        <p:spPr>
          <a:xfrm>
            <a:off x="1690400" y="1483825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12" name="Google Shape;112;p21"/>
          <p:cNvSpPr/>
          <p:nvPr/>
        </p:nvSpPr>
        <p:spPr>
          <a:xfrm>
            <a:off x="5053700" y="1358625"/>
            <a:ext cx="1452900" cy="280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Utilidad 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3" name="Google Shape;113;p21"/>
          <p:cNvCxnSpPr>
            <a:endCxn id="112" idx="1"/>
          </p:cNvCxnSpPr>
          <p:nvPr/>
        </p:nvCxnSpPr>
        <p:spPr>
          <a:xfrm>
            <a:off x="4095500" y="1499025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4095388" y="1499063"/>
            <a:ext cx="958200" cy="360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15" name="Google Shape;115;p21"/>
          <p:cNvSpPr/>
          <p:nvPr/>
        </p:nvSpPr>
        <p:spPr>
          <a:xfrm>
            <a:off x="5047480" y="1725678"/>
            <a:ext cx="1452900" cy="280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Sintaxis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" name="Google Shape;116;p21"/>
          <p:cNvSpPr/>
          <p:nvPr/>
        </p:nvSpPr>
        <p:spPr>
          <a:xfrm>
            <a:off x="2642493" y="2138165"/>
            <a:ext cx="1452900" cy="280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Instalaciones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7" name="Google Shape;117;p21"/>
          <p:cNvSpPr/>
          <p:nvPr/>
        </p:nvSpPr>
        <p:spPr>
          <a:xfrm>
            <a:off x="5060025" y="2105575"/>
            <a:ext cx="1452900" cy="280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NodeJs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8" name="Google Shape;118;p21"/>
          <p:cNvCxnSpPr>
            <a:endCxn id="117" idx="1"/>
          </p:cNvCxnSpPr>
          <p:nvPr/>
        </p:nvCxnSpPr>
        <p:spPr>
          <a:xfrm>
            <a:off x="4101825" y="2245975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19" name="Google Shape;119;p21"/>
          <p:cNvCxnSpPr/>
          <p:nvPr/>
        </p:nvCxnSpPr>
        <p:spPr>
          <a:xfrm>
            <a:off x="4101713" y="2246013"/>
            <a:ext cx="958200" cy="360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20" name="Google Shape;120;p21"/>
          <p:cNvSpPr/>
          <p:nvPr/>
        </p:nvSpPr>
        <p:spPr>
          <a:xfrm>
            <a:off x="5053805" y="2472628"/>
            <a:ext cx="1452900" cy="280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NPM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1" name="Google Shape;121;p21"/>
          <p:cNvCxnSpPr/>
          <p:nvPr/>
        </p:nvCxnSpPr>
        <p:spPr>
          <a:xfrm>
            <a:off x="1689475" y="1483825"/>
            <a:ext cx="960300" cy="787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22" name="Google Shape;122;p21"/>
          <p:cNvCxnSpPr/>
          <p:nvPr/>
        </p:nvCxnSpPr>
        <p:spPr>
          <a:xfrm>
            <a:off x="2173750" y="1496200"/>
            <a:ext cx="0" cy="1436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21"/>
          <p:cNvCxnSpPr/>
          <p:nvPr/>
        </p:nvCxnSpPr>
        <p:spPr>
          <a:xfrm>
            <a:off x="2173750" y="2923801"/>
            <a:ext cx="4911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24" name="Google Shape;124;p21"/>
          <p:cNvSpPr/>
          <p:nvPr/>
        </p:nvSpPr>
        <p:spPr>
          <a:xfrm>
            <a:off x="2664850" y="2788801"/>
            <a:ext cx="14529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Nesting, Import y Vars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/>
          <p:nvPr/>
        </p:nvSpPr>
        <p:spPr>
          <a:xfrm>
            <a:off x="3609600" y="1202750"/>
            <a:ext cx="2157900" cy="31758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" name="Google Shape;132;p22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" name="Google Shape;133;p22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" name="Google Shape;134;p22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" name="Google Shape;135;p22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6" name="Google Shape;13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/>
          <p:nvPr/>
        </p:nvSpPr>
        <p:spPr>
          <a:xfrm>
            <a:off x="1208850" y="12398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2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" name="Google Shape;139;p22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" name="Google Shape;140;p22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" name="Google Shape;141;p22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2" name="Google Shape;14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2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39406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s">
                <a:latin typeface="Helvetica Neue"/>
                <a:ea typeface="Helvetica Neue"/>
                <a:cs typeface="Helvetica Neue"/>
                <a:sym typeface="Helvetica Neue"/>
              </a:rPr>
              <a:t>13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6" name="Google Shape;146;p22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7" name="Google Shape;147;p22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8" name="Google Shape;148;p22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9" name="Google Shape;149;p22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0" name="Google Shape;15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52" name="Google Shape;152;p22"/>
          <p:cNvSpPr txBox="1"/>
          <p:nvPr/>
        </p:nvSpPr>
        <p:spPr>
          <a:xfrm>
            <a:off x="6302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s">
                <a:latin typeface="Helvetica Neue"/>
                <a:ea typeface="Helvetica Neue"/>
                <a:cs typeface="Helvetica Neue"/>
                <a:sym typeface="Helvetica Neue"/>
              </a:rPr>
              <a:t>14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3735600" y="1760963"/>
            <a:ext cx="1905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SASS I</a:t>
            </a:r>
            <a:endParaRPr b="1"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4" name="Google Shape;154;p22"/>
          <p:cNvSpPr txBox="1"/>
          <p:nvPr/>
        </p:nvSpPr>
        <p:spPr>
          <a:xfrm>
            <a:off x="4223775" y="2430875"/>
            <a:ext cx="11865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" sz="700">
                <a:latin typeface="Helvetica Neue"/>
                <a:ea typeface="Helvetica Neue"/>
                <a:cs typeface="Helvetica Neue"/>
                <a:sym typeface="Helvetica Neue"/>
              </a:rPr>
              <a:t>PRÁCTICAS DE LO VISTO EN CLASE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5" name="Google Shape;155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87975" y="2450300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2"/>
          <p:cNvSpPr txBox="1"/>
          <p:nvPr/>
        </p:nvSpPr>
        <p:spPr>
          <a:xfrm>
            <a:off x="1815188" y="2956250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" sz="700">
                <a:latin typeface="Helvetica Neue"/>
                <a:ea typeface="Helvetica Neue"/>
                <a:cs typeface="Helvetica Neue"/>
                <a:sym typeface="Helvetica Neue"/>
              </a:rPr>
              <a:t>SEGUNDA ENTREGA PROYECTO FINAL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" name="Google Shape;157;p22"/>
          <p:cNvSpPr txBox="1"/>
          <p:nvPr/>
        </p:nvSpPr>
        <p:spPr>
          <a:xfrm>
            <a:off x="1373400" y="1760963"/>
            <a:ext cx="1905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Bootstrap + Themes</a:t>
            </a:r>
            <a:endParaRPr b="1"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p22"/>
          <p:cNvSpPr txBox="1"/>
          <p:nvPr/>
        </p:nvSpPr>
        <p:spPr>
          <a:xfrm>
            <a:off x="1785375" y="2430875"/>
            <a:ext cx="11865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" sz="700">
                <a:latin typeface="Helvetica Neue"/>
                <a:ea typeface="Helvetica Neue"/>
                <a:cs typeface="Helvetica Neue"/>
                <a:sym typeface="Helvetica Neue"/>
              </a:rPr>
              <a:t>PRÁCTICAS DE LO VISTO EN CLASE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9" name="Google Shape;159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49575" y="2450300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/>
          <p:nvPr/>
        </p:nvSpPr>
        <p:spPr>
          <a:xfrm>
            <a:off x="14260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s">
                <a:latin typeface="Helvetica Neue"/>
                <a:ea typeface="Helvetica Neue"/>
                <a:cs typeface="Helvetica Neue"/>
                <a:sym typeface="Helvetica Neue"/>
              </a:rPr>
              <a:t>12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6174000" y="1760963"/>
            <a:ext cx="1905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SASS II</a:t>
            </a:r>
            <a:endParaRPr b="1"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2" name="Google Shape;162;p22"/>
          <p:cNvSpPr txBox="1"/>
          <p:nvPr/>
        </p:nvSpPr>
        <p:spPr>
          <a:xfrm>
            <a:off x="6585975" y="2430875"/>
            <a:ext cx="11865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" sz="700">
                <a:latin typeface="Helvetica Neue"/>
                <a:ea typeface="Helvetica Neue"/>
                <a:cs typeface="Helvetica Neue"/>
                <a:sym typeface="Helvetica Neue"/>
              </a:rPr>
              <a:t>PRÁCTICAS DE LO VISTO EN CLASE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3" name="Google Shape;16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50175" y="2450300"/>
            <a:ext cx="365625" cy="36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79388" y="2992062"/>
            <a:ext cx="306000" cy="30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17200" y="3000625"/>
            <a:ext cx="307150" cy="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2"/>
          <p:cNvSpPr txBox="1"/>
          <p:nvPr/>
        </p:nvSpPr>
        <p:spPr>
          <a:xfrm>
            <a:off x="4237775" y="2996700"/>
            <a:ext cx="11865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" sz="700">
                <a:latin typeface="Helvetica Neue"/>
                <a:ea typeface="Helvetica Neue"/>
                <a:cs typeface="Helvetica Neue"/>
                <a:sym typeface="Helvetica Neue"/>
              </a:rPr>
              <a:t>SASS I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/>
        </p:nvSpPr>
        <p:spPr>
          <a:xfrm>
            <a:off x="809550" y="1693475"/>
            <a:ext cx="7524900" cy="22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GUIÓN DE LA CLASE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Accede al material complementario </a:t>
            </a:r>
            <a:r>
              <a:rPr lang="es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aquí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72" name="Google Shape;17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48400" y="4727300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78725" y="59322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9350" y="2801950"/>
            <a:ext cx="2225279" cy="169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